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77" r:id="rId3"/>
    <p:sldId id="328" r:id="rId4"/>
    <p:sldId id="329" r:id="rId5"/>
    <p:sldId id="295" r:id="rId6"/>
    <p:sldId id="305" r:id="rId7"/>
    <p:sldId id="296" r:id="rId8"/>
    <p:sldId id="323" r:id="rId9"/>
    <p:sldId id="324" r:id="rId10"/>
    <p:sldId id="325" r:id="rId11"/>
    <p:sldId id="327" r:id="rId12"/>
    <p:sldId id="335" r:id="rId13"/>
    <p:sldId id="334" r:id="rId14"/>
    <p:sldId id="336" r:id="rId15"/>
    <p:sldId id="289" r:id="rId16"/>
    <p:sldId id="288" r:id="rId17"/>
    <p:sldId id="298" r:id="rId18"/>
    <p:sldId id="347" r:id="rId19"/>
    <p:sldId id="348" r:id="rId20"/>
    <p:sldId id="349" r:id="rId21"/>
    <p:sldId id="346" r:id="rId22"/>
    <p:sldId id="330" r:id="rId23"/>
    <p:sldId id="350" r:id="rId24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89B5"/>
    <a:srgbClr val="0099CC"/>
    <a:srgbClr val="336699"/>
    <a:srgbClr val="195B7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77156" autoAdjust="0"/>
  </p:normalViewPr>
  <p:slideViewPr>
    <p:cSldViewPr>
      <p:cViewPr>
        <p:scale>
          <a:sx n="80" d="100"/>
          <a:sy n="80" d="100"/>
        </p:scale>
        <p:origin x="-171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elloto\svs\Asesores\Gobierno%20Corporativo\Norma\Tabulacion%20resultados\TABL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elloto\svs\Asesores\Gobierno%20Corporativo\Norma\Tabulacion%20resultados\TABL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elloto\svs\Asesores\Gobierno%20Corporativo\Norma\Tabulacion%20resultados\TABL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uevas\Downloads\Tabulacion%20G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Cuevas\Downloads\Tabulacion%20G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Hoja2!$D$1:$D$2</c:f>
              <c:strCache>
                <c:ptCount val="1"/>
                <c:pt idx="0">
                  <c:v>% Adopcion Total</c:v>
                </c:pt>
              </c:strCache>
            </c:strRef>
          </c:tx>
          <c:invertIfNegative val="0"/>
          <c:cat>
            <c:strRef>
              <c:f>Hoja2!$C$3:$C$9</c:f>
              <c:strCache>
                <c:ptCount val="7"/>
                <c:pt idx="0">
                  <c:v>Inducción del director</c:v>
                </c:pt>
                <c:pt idx="1">
                  <c:v>Asesores del directorio</c:v>
                </c:pt>
                <c:pt idx="2">
                  <c:v>Reunion con auditora externa</c:v>
                </c:pt>
                <c:pt idx="3">
                  <c:v>Evaluacion del directorio</c:v>
                </c:pt>
                <c:pt idx="4">
                  <c:v>Tiempo minimo de dedicacion</c:v>
                </c:pt>
                <c:pt idx="5">
                  <c:v>Continuidad del directorio</c:v>
                </c:pt>
                <c:pt idx="6">
                  <c:v>Codigo de conducta</c:v>
                </c:pt>
              </c:strCache>
            </c:strRef>
          </c:cat>
          <c:val>
            <c:numRef>
              <c:f>Hoja2!$D$3:$D$9</c:f>
              <c:numCache>
                <c:formatCode>0%</c:formatCode>
                <c:ptCount val="7"/>
                <c:pt idx="0">
                  <c:v>0.81481481000000022</c:v>
                </c:pt>
                <c:pt idx="1">
                  <c:v>0.55555557999999983</c:v>
                </c:pt>
                <c:pt idx="2">
                  <c:v>0.69907409000000009</c:v>
                </c:pt>
                <c:pt idx="3">
                  <c:v>0.23148147999999999</c:v>
                </c:pt>
                <c:pt idx="4">
                  <c:v>0.10185184999999998</c:v>
                </c:pt>
                <c:pt idx="5">
                  <c:v>0.96744186000000021</c:v>
                </c:pt>
                <c:pt idx="6">
                  <c:v>0.53738319999999951</c:v>
                </c:pt>
              </c:numCache>
            </c:numRef>
          </c:val>
        </c:ser>
        <c:ser>
          <c:idx val="1"/>
          <c:order val="1"/>
          <c:tx>
            <c:strRef>
              <c:f>Hoja2!$E$1:$E$2</c:f>
              <c:strCache>
                <c:ptCount val="1"/>
                <c:pt idx="0">
                  <c:v>% Adopcion IPSA</c:v>
                </c:pt>
              </c:strCache>
            </c:strRef>
          </c:tx>
          <c:invertIfNegative val="0"/>
          <c:cat>
            <c:strRef>
              <c:f>Hoja2!$C$3:$C$9</c:f>
              <c:strCache>
                <c:ptCount val="7"/>
                <c:pt idx="0">
                  <c:v>Inducción del director</c:v>
                </c:pt>
                <c:pt idx="1">
                  <c:v>Asesores del directorio</c:v>
                </c:pt>
                <c:pt idx="2">
                  <c:v>Reunion con auditora externa</c:v>
                </c:pt>
                <c:pt idx="3">
                  <c:v>Evaluacion del directorio</c:v>
                </c:pt>
                <c:pt idx="4">
                  <c:v>Tiempo minimo de dedicacion</c:v>
                </c:pt>
                <c:pt idx="5">
                  <c:v>Continuidad del directorio</c:v>
                </c:pt>
                <c:pt idx="6">
                  <c:v>Codigo de conducta</c:v>
                </c:pt>
              </c:strCache>
            </c:strRef>
          </c:cat>
          <c:val>
            <c:numRef>
              <c:f>Hoja2!$E$3:$E$9</c:f>
              <c:numCache>
                <c:formatCode>0%</c:formatCode>
                <c:ptCount val="7"/>
                <c:pt idx="0">
                  <c:v>0.91428571999999997</c:v>
                </c:pt>
                <c:pt idx="1">
                  <c:v>0.71428572999999973</c:v>
                </c:pt>
                <c:pt idx="2">
                  <c:v>0.82857144000000005</c:v>
                </c:pt>
                <c:pt idx="3">
                  <c:v>0.31428573000000015</c:v>
                </c:pt>
                <c:pt idx="4">
                  <c:v>5.714285999999999E-2</c:v>
                </c:pt>
                <c:pt idx="5">
                  <c:v>1</c:v>
                </c:pt>
                <c:pt idx="6">
                  <c:v>0.70588236999999976</c:v>
                </c:pt>
              </c:numCache>
            </c:numRef>
          </c:val>
        </c:ser>
        <c:ser>
          <c:idx val="2"/>
          <c:order val="2"/>
          <c:tx>
            <c:strRef>
              <c:f>Hoja2!$F$1:$F$2</c:f>
              <c:strCache>
                <c:ptCount val="1"/>
                <c:pt idx="0">
                  <c:v>% Adopcion No IPSA</c:v>
                </c:pt>
              </c:strCache>
            </c:strRef>
          </c:tx>
          <c:invertIfNegative val="0"/>
          <c:cat>
            <c:strRef>
              <c:f>Hoja2!$C$3:$C$9</c:f>
              <c:strCache>
                <c:ptCount val="7"/>
                <c:pt idx="0">
                  <c:v>Inducción del director</c:v>
                </c:pt>
                <c:pt idx="1">
                  <c:v>Asesores del directorio</c:v>
                </c:pt>
                <c:pt idx="2">
                  <c:v>Reunion con auditora externa</c:v>
                </c:pt>
                <c:pt idx="3">
                  <c:v>Evaluacion del directorio</c:v>
                </c:pt>
                <c:pt idx="4">
                  <c:v>Tiempo minimo de dedicacion</c:v>
                </c:pt>
                <c:pt idx="5">
                  <c:v>Continuidad del directorio</c:v>
                </c:pt>
                <c:pt idx="6">
                  <c:v>Codigo de conducta</c:v>
                </c:pt>
              </c:strCache>
            </c:strRef>
          </c:cat>
          <c:val>
            <c:numRef>
              <c:f>Hoja2!$F$3:$F$9</c:f>
              <c:numCache>
                <c:formatCode>0%</c:formatCode>
                <c:ptCount val="7"/>
                <c:pt idx="0">
                  <c:v>0.79558008999999963</c:v>
                </c:pt>
                <c:pt idx="1">
                  <c:v>0.52486186999999973</c:v>
                </c:pt>
                <c:pt idx="2">
                  <c:v>0.67403316000000002</c:v>
                </c:pt>
                <c:pt idx="3">
                  <c:v>0.21546961000000006</c:v>
                </c:pt>
                <c:pt idx="4">
                  <c:v>0.11049724000000004</c:v>
                </c:pt>
                <c:pt idx="5">
                  <c:v>0.96111113000000004</c:v>
                </c:pt>
                <c:pt idx="6">
                  <c:v>0.50555556999999951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52640"/>
        <c:axId val="21955328"/>
      </c:barChart>
      <c:catAx>
        <c:axId val="2635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s-ES"/>
          </a:p>
        </c:txPr>
        <c:crossAx val="21955328"/>
        <c:crosses val="autoZero"/>
        <c:auto val="1"/>
        <c:lblAlgn val="ctr"/>
        <c:lblOffset val="100"/>
        <c:noMultiLvlLbl val="0"/>
      </c:catAx>
      <c:valAx>
        <c:axId val="219553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35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07980302783068"/>
          <c:y val="0.19556236673773994"/>
          <c:w val="0.16589958106724301"/>
          <c:h val="0.32465799081685004"/>
        </c:manualLayout>
      </c:layout>
      <c:overlay val="0"/>
      <c:txPr>
        <a:bodyPr/>
        <a:lstStyle/>
        <a:p>
          <a:pPr>
            <a:defRPr sz="1200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Hoja2!$D$1:$D$2</c:f>
              <c:strCache>
                <c:ptCount val="1"/>
                <c:pt idx="0">
                  <c:v>% Adopcion Total</c:v>
                </c:pt>
              </c:strCache>
            </c:strRef>
          </c:tx>
          <c:invertIfNegative val="0"/>
          <c:cat>
            <c:strRef>
              <c:f>Hoja2!$C$10:$C$15</c:f>
              <c:strCache>
                <c:ptCount val="6"/>
                <c:pt idx="0">
                  <c:v>Postulación al directorio</c:v>
                </c:pt>
                <c:pt idx="1">
                  <c:v>Votacion remota</c:v>
                </c:pt>
                <c:pt idx="2">
                  <c:v>Divulgacion de la junta</c:v>
                </c:pt>
                <c:pt idx="3">
                  <c:v>Investors relator</c:v>
                </c:pt>
                <c:pt idx="4">
                  <c:v>Revelaciones al mercado</c:v>
                </c:pt>
                <c:pt idx="5">
                  <c:v>Pagina web</c:v>
                </c:pt>
              </c:strCache>
            </c:strRef>
          </c:cat>
          <c:val>
            <c:numRef>
              <c:f>Hoja2!$D$10:$D$15</c:f>
              <c:numCache>
                <c:formatCode>0%</c:formatCode>
                <c:ptCount val="6"/>
                <c:pt idx="0">
                  <c:v>0.58139532999999977</c:v>
                </c:pt>
                <c:pt idx="1">
                  <c:v>9.3023300000000045E-3</c:v>
                </c:pt>
                <c:pt idx="2">
                  <c:v>8.8372100000000023E-2</c:v>
                </c:pt>
                <c:pt idx="3">
                  <c:v>0.8511627899999995</c:v>
                </c:pt>
                <c:pt idx="4">
                  <c:v>0.59722220999999975</c:v>
                </c:pt>
                <c:pt idx="5">
                  <c:v>0.8883720599999998</c:v>
                </c:pt>
              </c:numCache>
            </c:numRef>
          </c:val>
        </c:ser>
        <c:ser>
          <c:idx val="1"/>
          <c:order val="1"/>
          <c:tx>
            <c:strRef>
              <c:f>Hoja2!$E$1:$E$2</c:f>
              <c:strCache>
                <c:ptCount val="1"/>
                <c:pt idx="0">
                  <c:v>% Adopcion IPSA</c:v>
                </c:pt>
              </c:strCache>
            </c:strRef>
          </c:tx>
          <c:invertIfNegative val="0"/>
          <c:cat>
            <c:strRef>
              <c:f>Hoja2!$C$10:$C$15</c:f>
              <c:strCache>
                <c:ptCount val="6"/>
                <c:pt idx="0">
                  <c:v>Postulación al directorio</c:v>
                </c:pt>
                <c:pt idx="1">
                  <c:v>Votacion remota</c:v>
                </c:pt>
                <c:pt idx="2">
                  <c:v>Divulgacion de la junta</c:v>
                </c:pt>
                <c:pt idx="3">
                  <c:v>Investors relator</c:v>
                </c:pt>
                <c:pt idx="4">
                  <c:v>Revelaciones al mercado</c:v>
                </c:pt>
                <c:pt idx="5">
                  <c:v>Pagina web</c:v>
                </c:pt>
              </c:strCache>
            </c:strRef>
          </c:cat>
          <c:val>
            <c:numRef>
              <c:f>Hoja2!$E$10:$E$15</c:f>
              <c:numCache>
                <c:formatCode>0%</c:formatCode>
                <c:ptCount val="6"/>
                <c:pt idx="0">
                  <c:v>0.88571429000000002</c:v>
                </c:pt>
                <c:pt idx="1">
                  <c:v>0</c:v>
                </c:pt>
                <c:pt idx="2">
                  <c:v>0.2</c:v>
                </c:pt>
                <c:pt idx="3">
                  <c:v>0.97142857000000005</c:v>
                </c:pt>
                <c:pt idx="4">
                  <c:v>0.77142858999999997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Hoja2!$F$1:$F$2</c:f>
              <c:strCache>
                <c:ptCount val="1"/>
                <c:pt idx="0">
                  <c:v>% Adopcion No IPSA</c:v>
                </c:pt>
              </c:strCache>
            </c:strRef>
          </c:tx>
          <c:invertIfNegative val="0"/>
          <c:cat>
            <c:strRef>
              <c:f>Hoja2!$C$10:$C$15</c:f>
              <c:strCache>
                <c:ptCount val="6"/>
                <c:pt idx="0">
                  <c:v>Postulación al directorio</c:v>
                </c:pt>
                <c:pt idx="1">
                  <c:v>Votacion remota</c:v>
                </c:pt>
                <c:pt idx="2">
                  <c:v>Divulgacion de la junta</c:v>
                </c:pt>
                <c:pt idx="3">
                  <c:v>Investors relator</c:v>
                </c:pt>
                <c:pt idx="4">
                  <c:v>Revelaciones al mercado</c:v>
                </c:pt>
                <c:pt idx="5">
                  <c:v>Pagina web</c:v>
                </c:pt>
              </c:strCache>
            </c:strRef>
          </c:cat>
          <c:val>
            <c:numRef>
              <c:f>Hoja2!$F$10:$F$15</c:f>
              <c:numCache>
                <c:formatCode>0%</c:formatCode>
                <c:ptCount val="6"/>
                <c:pt idx="0">
                  <c:v>0.52222221999999996</c:v>
                </c:pt>
                <c:pt idx="1">
                  <c:v>1.111111E-2</c:v>
                </c:pt>
                <c:pt idx="2">
                  <c:v>6.6666669999999997E-2</c:v>
                </c:pt>
                <c:pt idx="3">
                  <c:v>0.82777780000000023</c:v>
                </c:pt>
                <c:pt idx="4">
                  <c:v>0.56353593000000002</c:v>
                </c:pt>
                <c:pt idx="5">
                  <c:v>0.86666666999999997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69920"/>
        <c:axId val="22000384"/>
      </c:barChart>
      <c:catAx>
        <c:axId val="21969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22000384"/>
        <c:crosses val="autoZero"/>
        <c:auto val="1"/>
        <c:lblAlgn val="ctr"/>
        <c:lblOffset val="100"/>
        <c:noMultiLvlLbl val="0"/>
      </c:catAx>
      <c:valAx>
        <c:axId val="220003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969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90371776873273"/>
          <c:y val="0.23510321769803361"/>
          <c:w val="0.15926942460938692"/>
          <c:h val="0.30030560211506302"/>
        </c:manualLayout>
      </c:layout>
      <c:overlay val="0"/>
      <c:txPr>
        <a:bodyPr/>
        <a:lstStyle/>
        <a:p>
          <a:pPr>
            <a:defRPr sz="1200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81435495262434"/>
          <c:y val="2.8796228523628089E-2"/>
          <c:w val="0.71905353770216007"/>
          <c:h val="0.50932759922100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Hoja2!$D$1:$D$2</c:f>
              <c:strCache>
                <c:ptCount val="1"/>
                <c:pt idx="0">
                  <c:v>% Adopcion Total</c:v>
                </c:pt>
              </c:strCache>
            </c:strRef>
          </c:tx>
          <c:invertIfNegative val="0"/>
          <c:cat>
            <c:strRef>
              <c:f>Hoja2!$C$16:$C$21</c:f>
              <c:strCache>
                <c:ptCount val="6"/>
                <c:pt idx="0">
                  <c:v>Continuidad de alta gerencia</c:v>
                </c:pt>
                <c:pt idx="1">
                  <c:v>Incentivos apropiados</c:v>
                </c:pt>
                <c:pt idx="2">
                  <c:v>Politicas de administracion de riesgos</c:v>
                </c:pt>
                <c:pt idx="3">
                  <c:v>Comité o unidad de riesgo</c:v>
                </c:pt>
                <c:pt idx="4">
                  <c:v>Denuncias</c:v>
                </c:pt>
                <c:pt idx="5">
                  <c:v>Codigo de ética</c:v>
                </c:pt>
              </c:strCache>
            </c:strRef>
          </c:cat>
          <c:val>
            <c:numRef>
              <c:f>Hoja2!$D$16:$D$21</c:f>
              <c:numCache>
                <c:formatCode>0%</c:formatCode>
                <c:ptCount val="6"/>
                <c:pt idx="0">
                  <c:v>0.60185188000000023</c:v>
                </c:pt>
                <c:pt idx="1">
                  <c:v>0.67441863000000024</c:v>
                </c:pt>
                <c:pt idx="2">
                  <c:v>0.76168226999999999</c:v>
                </c:pt>
                <c:pt idx="3">
                  <c:v>0.55140184999999997</c:v>
                </c:pt>
                <c:pt idx="4">
                  <c:v>0.64186049000000023</c:v>
                </c:pt>
                <c:pt idx="5">
                  <c:v>0.63849765000000025</c:v>
                </c:pt>
              </c:numCache>
            </c:numRef>
          </c:val>
        </c:ser>
        <c:ser>
          <c:idx val="1"/>
          <c:order val="1"/>
          <c:tx>
            <c:strRef>
              <c:f>Hoja2!$E$1:$E$2</c:f>
              <c:strCache>
                <c:ptCount val="1"/>
                <c:pt idx="0">
                  <c:v>% Adopcion IPSA</c:v>
                </c:pt>
              </c:strCache>
            </c:strRef>
          </c:tx>
          <c:invertIfNegative val="0"/>
          <c:cat>
            <c:strRef>
              <c:f>Hoja2!$C$16:$C$21</c:f>
              <c:strCache>
                <c:ptCount val="6"/>
                <c:pt idx="0">
                  <c:v>Continuidad de alta gerencia</c:v>
                </c:pt>
                <c:pt idx="1">
                  <c:v>Incentivos apropiados</c:v>
                </c:pt>
                <c:pt idx="2">
                  <c:v>Politicas de administracion de riesgos</c:v>
                </c:pt>
                <c:pt idx="3">
                  <c:v>Comité o unidad de riesgo</c:v>
                </c:pt>
                <c:pt idx="4">
                  <c:v>Denuncias</c:v>
                </c:pt>
                <c:pt idx="5">
                  <c:v>Codigo de ética</c:v>
                </c:pt>
              </c:strCache>
            </c:strRef>
          </c:cat>
          <c:val>
            <c:numRef>
              <c:f>Hoja2!$E$16:$E$21</c:f>
              <c:numCache>
                <c:formatCode>0%</c:formatCode>
                <c:ptCount val="6"/>
                <c:pt idx="0">
                  <c:v>0.80000000999999998</c:v>
                </c:pt>
                <c:pt idx="1">
                  <c:v>0.88571429000000002</c:v>
                </c:pt>
                <c:pt idx="2">
                  <c:v>0.94285715000000003</c:v>
                </c:pt>
                <c:pt idx="3">
                  <c:v>0.82857144000000005</c:v>
                </c:pt>
                <c:pt idx="4">
                  <c:v>0.91428571999999997</c:v>
                </c:pt>
                <c:pt idx="5">
                  <c:v>0.91428571999999997</c:v>
                </c:pt>
              </c:numCache>
            </c:numRef>
          </c:val>
        </c:ser>
        <c:ser>
          <c:idx val="2"/>
          <c:order val="2"/>
          <c:tx>
            <c:strRef>
              <c:f>Hoja2!$F$1:$F$2</c:f>
              <c:strCache>
                <c:ptCount val="1"/>
                <c:pt idx="0">
                  <c:v>% Adopcion No IPSA</c:v>
                </c:pt>
              </c:strCache>
            </c:strRef>
          </c:tx>
          <c:invertIfNegative val="0"/>
          <c:cat>
            <c:strRef>
              <c:f>Hoja2!$C$16:$C$21</c:f>
              <c:strCache>
                <c:ptCount val="6"/>
                <c:pt idx="0">
                  <c:v>Continuidad de alta gerencia</c:v>
                </c:pt>
                <c:pt idx="1">
                  <c:v>Incentivos apropiados</c:v>
                </c:pt>
                <c:pt idx="2">
                  <c:v>Politicas de administracion de riesgos</c:v>
                </c:pt>
                <c:pt idx="3">
                  <c:v>Comité o unidad de riesgo</c:v>
                </c:pt>
                <c:pt idx="4">
                  <c:v>Denuncias</c:v>
                </c:pt>
                <c:pt idx="5">
                  <c:v>Codigo de ética</c:v>
                </c:pt>
              </c:strCache>
            </c:strRef>
          </c:cat>
          <c:val>
            <c:numRef>
              <c:f>Hoja2!$F$16:$F$21</c:f>
              <c:numCache>
                <c:formatCode>0%</c:formatCode>
                <c:ptCount val="6"/>
                <c:pt idx="0">
                  <c:v>0.56353593000000002</c:v>
                </c:pt>
                <c:pt idx="1">
                  <c:v>0.63333333000000003</c:v>
                </c:pt>
                <c:pt idx="2">
                  <c:v>0.72625697</c:v>
                </c:pt>
                <c:pt idx="3">
                  <c:v>0.49720672000000016</c:v>
                </c:pt>
                <c:pt idx="4">
                  <c:v>0.58888887999999973</c:v>
                </c:pt>
                <c:pt idx="5">
                  <c:v>0.58426963999999981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98304"/>
        <c:axId val="22500096"/>
      </c:barChart>
      <c:catAx>
        <c:axId val="22498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22500096"/>
        <c:crosses val="autoZero"/>
        <c:auto val="1"/>
        <c:lblAlgn val="ctr"/>
        <c:lblOffset val="100"/>
        <c:noMultiLvlLbl val="0"/>
      </c:catAx>
      <c:valAx>
        <c:axId val="2250009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498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57467225863814"/>
          <c:y val="0.19084889260670387"/>
          <c:w val="0.15642532774136217"/>
          <c:h val="0.29474237339642012"/>
        </c:manualLayout>
      </c:layout>
      <c:overlay val="0"/>
      <c:txPr>
        <a:bodyPr/>
        <a:lstStyle/>
        <a:p>
          <a:pPr>
            <a:defRPr sz="1200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invertIfNegative val="0"/>
          <c:cat>
            <c:strRef>
              <c:f>'Por controlador'!$B$139:$B$141</c:f>
              <c:strCache>
                <c:ptCount val="3"/>
                <c:pt idx="0">
                  <c:v>Controlador Soc. Extranjera (N=38)</c:v>
                </c:pt>
                <c:pt idx="1">
                  <c:v>Controlador Persona Nat. Chilena (N=127)</c:v>
                </c:pt>
                <c:pt idx="2">
                  <c:v>Sin controlador (N=50)</c:v>
                </c:pt>
              </c:strCache>
            </c:strRef>
          </c:cat>
          <c:val>
            <c:numRef>
              <c:f>'Por controlador'!$C$139:$C$141</c:f>
              <c:numCache>
                <c:formatCode>0%</c:formatCode>
                <c:ptCount val="3"/>
                <c:pt idx="0">
                  <c:v>0.64000000000000024</c:v>
                </c:pt>
                <c:pt idx="1">
                  <c:v>0.56683732539682419</c:v>
                </c:pt>
                <c:pt idx="2">
                  <c:v>0.5296776020000008</c:v>
                </c:pt>
              </c:numCache>
            </c:numRef>
          </c:val>
        </c:ser>
        <c:ser>
          <c:idx val="1"/>
          <c:order val="1"/>
          <c:tx>
            <c:v>Del funcionamiento del Directorio</c:v>
          </c:tx>
          <c:invertIfNegative val="0"/>
          <c:cat>
            <c:strRef>
              <c:f>'Por controlador'!$B$139:$B$141</c:f>
              <c:strCache>
                <c:ptCount val="3"/>
                <c:pt idx="0">
                  <c:v>Controlador Soc. Extranjera (N=38)</c:v>
                </c:pt>
                <c:pt idx="1">
                  <c:v>Controlador Persona Nat. Chilena (N=127)</c:v>
                </c:pt>
                <c:pt idx="2">
                  <c:v>Sin controlador (N=50)</c:v>
                </c:pt>
              </c:strCache>
            </c:strRef>
          </c:cat>
          <c:val>
            <c:numRef>
              <c:f>'Por controlador'!$D$139:$D$141</c:f>
              <c:numCache>
                <c:formatCode>0%</c:formatCode>
                <c:ptCount val="3"/>
                <c:pt idx="0">
                  <c:v>0.6090225563909778</c:v>
                </c:pt>
                <c:pt idx="1">
                  <c:v>0.55442176870748339</c:v>
                </c:pt>
                <c:pt idx="2">
                  <c:v>0.53857142857142815</c:v>
                </c:pt>
              </c:numCache>
            </c:numRef>
          </c:val>
        </c:ser>
        <c:ser>
          <c:idx val="2"/>
          <c:order val="2"/>
          <c:tx>
            <c:v>De la relación entre la sociedad, los accionistas y el público en general</c:v>
          </c:tx>
          <c:invertIfNegative val="0"/>
          <c:cat>
            <c:strRef>
              <c:f>'Por controlador'!$B$139:$B$141</c:f>
              <c:strCache>
                <c:ptCount val="3"/>
                <c:pt idx="0">
                  <c:v>Controlador Soc. Extranjera (N=38)</c:v>
                </c:pt>
                <c:pt idx="1">
                  <c:v>Controlador Persona Nat. Chilena (N=127)</c:v>
                </c:pt>
                <c:pt idx="2">
                  <c:v>Sin controlador (N=50)</c:v>
                </c:pt>
              </c:strCache>
            </c:strRef>
          </c:cat>
          <c:val>
            <c:numRef>
              <c:f>'Por controlador'!$E$139:$E$141</c:f>
              <c:numCache>
                <c:formatCode>0%</c:formatCode>
                <c:ptCount val="3"/>
                <c:pt idx="0">
                  <c:v>0.49122807017543874</c:v>
                </c:pt>
                <c:pt idx="1">
                  <c:v>0.53306878306878314</c:v>
                </c:pt>
                <c:pt idx="2">
                  <c:v>0.44333333333333325</c:v>
                </c:pt>
              </c:numCache>
            </c:numRef>
          </c:val>
        </c:ser>
        <c:ser>
          <c:idx val="3"/>
          <c:order val="3"/>
          <c:tx>
            <c:v>De la sustitución y compensación de ejecutivos principales</c:v>
          </c:tx>
          <c:invertIfNegative val="0"/>
          <c:cat>
            <c:strRef>
              <c:f>'Por controlador'!$B$139:$B$141</c:f>
              <c:strCache>
                <c:ptCount val="3"/>
                <c:pt idx="0">
                  <c:v>Controlador Soc. Extranjera (N=38)</c:v>
                </c:pt>
                <c:pt idx="1">
                  <c:v>Controlador Persona Nat. Chilena (N=127)</c:v>
                </c:pt>
                <c:pt idx="2">
                  <c:v>Sin controlador (N=50)</c:v>
                </c:pt>
              </c:strCache>
            </c:strRef>
          </c:cat>
          <c:val>
            <c:numRef>
              <c:f>'Por controlador'!$F$139:$F$141</c:f>
              <c:numCache>
                <c:formatCode>0%</c:formatCode>
                <c:ptCount val="3"/>
                <c:pt idx="0">
                  <c:v>0.75000000000000022</c:v>
                </c:pt>
                <c:pt idx="1">
                  <c:v>0.62301587301587347</c:v>
                </c:pt>
                <c:pt idx="2">
                  <c:v>0.61000000000000021</c:v>
                </c:pt>
              </c:numCache>
            </c:numRef>
          </c:val>
        </c:ser>
        <c:ser>
          <c:idx val="4"/>
          <c:order val="4"/>
          <c:tx>
            <c:v>De la definición, implementación y supervisión de políticas y procedimientos de control interno y gestión de riesgos en la empresa</c:v>
          </c:tx>
          <c:invertIfNegative val="0"/>
          <c:cat>
            <c:strRef>
              <c:f>'Por controlador'!$B$139:$B$141</c:f>
              <c:strCache>
                <c:ptCount val="3"/>
                <c:pt idx="0">
                  <c:v>Controlador Soc. Extranjera (N=38)</c:v>
                </c:pt>
                <c:pt idx="1">
                  <c:v>Controlador Persona Nat. Chilena (N=127)</c:v>
                </c:pt>
                <c:pt idx="2">
                  <c:v>Sin controlador (N=50)</c:v>
                </c:pt>
              </c:strCache>
            </c:strRef>
          </c:cat>
          <c:val>
            <c:numRef>
              <c:f>'Por controlador'!$G$139:$G$141</c:f>
              <c:numCache>
                <c:formatCode>0%</c:formatCode>
                <c:ptCount val="3"/>
                <c:pt idx="0">
                  <c:v>0.84210526315789491</c:v>
                </c:pt>
                <c:pt idx="1">
                  <c:v>0.60978835978835988</c:v>
                </c:pt>
                <c:pt idx="2">
                  <c:v>0.6000000000000002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36960"/>
        <c:axId val="22538496"/>
      </c:barChart>
      <c:catAx>
        <c:axId val="22536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22538496"/>
        <c:crosses val="autoZero"/>
        <c:auto val="1"/>
        <c:lblAlgn val="ctr"/>
        <c:lblOffset val="100"/>
        <c:noMultiLvlLbl val="0"/>
      </c:catAx>
      <c:valAx>
        <c:axId val="225384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53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22483483143634"/>
          <c:y val="9.5261637595822707E-2"/>
          <c:w val="0.33488529831057218"/>
          <c:h val="0.70365514942784169"/>
        </c:manualLayout>
      </c:layout>
      <c:overlay val="0"/>
      <c:txPr>
        <a:bodyPr/>
        <a:lstStyle/>
        <a:p>
          <a:pPr>
            <a:defRPr sz="1300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invertIfNegative val="0"/>
          <c:cat>
            <c:strRef>
              <c:f>exportaciones!$K$4:$K$5</c:f>
              <c:strCache>
                <c:ptCount val="2"/>
                <c:pt idx="0">
                  <c:v>Presencia extranjera</c:v>
                </c:pt>
                <c:pt idx="1">
                  <c:v>Sin Presencia en el extranjero</c:v>
                </c:pt>
              </c:strCache>
            </c:strRef>
          </c:cat>
          <c:val>
            <c:numRef>
              <c:f>exportaciones!$L$4:$L$5</c:f>
              <c:numCache>
                <c:formatCode>0%</c:formatCode>
                <c:ptCount val="2"/>
                <c:pt idx="0">
                  <c:v>0.60670186818956595</c:v>
                </c:pt>
                <c:pt idx="1">
                  <c:v>0.49630655586334277</c:v>
                </c:pt>
              </c:numCache>
            </c:numRef>
          </c:val>
        </c:ser>
        <c:ser>
          <c:idx val="1"/>
          <c:order val="1"/>
          <c:tx>
            <c:v>Funcionamiento del Directorio</c:v>
          </c:tx>
          <c:invertIfNegative val="0"/>
          <c:cat>
            <c:strRef>
              <c:f>exportaciones!$K$4:$K$5</c:f>
              <c:strCache>
                <c:ptCount val="2"/>
                <c:pt idx="0">
                  <c:v>Presencia extranjera</c:v>
                </c:pt>
                <c:pt idx="1">
                  <c:v>Sin Presencia en el extranjero</c:v>
                </c:pt>
              </c:strCache>
            </c:strRef>
          </c:cat>
          <c:val>
            <c:numRef>
              <c:f>exportaciones!$M$4:$M$5</c:f>
              <c:numCache>
                <c:formatCode>0%</c:formatCode>
                <c:ptCount val="2"/>
                <c:pt idx="0">
                  <c:v>0.59076262083780828</c:v>
                </c:pt>
                <c:pt idx="1">
                  <c:v>0.5028195488721805</c:v>
                </c:pt>
              </c:numCache>
            </c:numRef>
          </c:val>
        </c:ser>
        <c:ser>
          <c:idx val="2"/>
          <c:order val="2"/>
          <c:tx>
            <c:v>Relación entre al sociedad, los accionistas y el público en general</c:v>
          </c:tx>
          <c:invertIfNegative val="0"/>
          <c:cat>
            <c:strRef>
              <c:f>exportaciones!$K$4:$K$5</c:f>
              <c:strCache>
                <c:ptCount val="2"/>
                <c:pt idx="0">
                  <c:v>Presencia extranjera</c:v>
                </c:pt>
                <c:pt idx="1">
                  <c:v>Sin Presencia en el extranjero</c:v>
                </c:pt>
              </c:strCache>
            </c:strRef>
          </c:cat>
          <c:val>
            <c:numRef>
              <c:f>exportaciones!$N$4:$N$5</c:f>
              <c:numCache>
                <c:formatCode>0%</c:formatCode>
                <c:ptCount val="2"/>
                <c:pt idx="0">
                  <c:v>0.5401002506265663</c:v>
                </c:pt>
                <c:pt idx="1">
                  <c:v>0.44298245614035114</c:v>
                </c:pt>
              </c:numCache>
            </c:numRef>
          </c:val>
        </c:ser>
        <c:ser>
          <c:idx val="3"/>
          <c:order val="3"/>
          <c:tx>
            <c:v>Sustitución y compensación de ejecutivos principales</c:v>
          </c:tx>
          <c:invertIfNegative val="0"/>
          <c:cat>
            <c:strRef>
              <c:f>exportaciones!$K$4:$K$5</c:f>
              <c:strCache>
                <c:ptCount val="2"/>
                <c:pt idx="0">
                  <c:v>Presencia extranjera</c:v>
                </c:pt>
                <c:pt idx="1">
                  <c:v>Sin Presencia en el extranjero</c:v>
                </c:pt>
              </c:strCache>
            </c:strRef>
          </c:cat>
          <c:val>
            <c:numRef>
              <c:f>exportaciones!$O$4:$O$5</c:f>
              <c:numCache>
                <c:formatCode>0%</c:formatCode>
                <c:ptCount val="2"/>
                <c:pt idx="0">
                  <c:v>0.70676691729323304</c:v>
                </c:pt>
                <c:pt idx="1">
                  <c:v>0.52631578947368418</c:v>
                </c:pt>
              </c:numCache>
            </c:numRef>
          </c:val>
        </c:ser>
        <c:ser>
          <c:idx val="4"/>
          <c:order val="4"/>
          <c:tx>
            <c:v>Definición, implementación y supervisión de políticas y procedimientos de control interno y gestión de riesgos en la empresa</c:v>
          </c:tx>
          <c:invertIfNegative val="0"/>
          <c:cat>
            <c:strRef>
              <c:f>exportaciones!$K$4:$K$5</c:f>
              <c:strCache>
                <c:ptCount val="2"/>
                <c:pt idx="0">
                  <c:v>Presencia extranjera</c:v>
                </c:pt>
                <c:pt idx="1">
                  <c:v>Sin Presencia en el extranjero</c:v>
                </c:pt>
              </c:strCache>
            </c:strRef>
          </c:cat>
          <c:val>
            <c:numRef>
              <c:f>exportaciones!$P$4:$P$5</c:f>
              <c:numCache>
                <c:formatCode>0%</c:formatCode>
                <c:ptCount val="2"/>
                <c:pt idx="0">
                  <c:v>0.68483709273182969</c:v>
                </c:pt>
                <c:pt idx="1">
                  <c:v>0.54934210526315763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52480"/>
        <c:axId val="22462464"/>
      </c:barChart>
      <c:catAx>
        <c:axId val="22452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22462464"/>
        <c:crosses val="autoZero"/>
        <c:auto val="1"/>
        <c:lblAlgn val="ctr"/>
        <c:lblOffset val="100"/>
        <c:noMultiLvlLbl val="0"/>
      </c:catAx>
      <c:valAx>
        <c:axId val="224624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452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36529799830024"/>
          <c:y val="0.10058714236429871"/>
          <c:w val="0.33218634588547052"/>
          <c:h val="0.74080950069875307"/>
        </c:manualLayout>
      </c:layout>
      <c:overlay val="0"/>
      <c:txPr>
        <a:bodyPr/>
        <a:lstStyle/>
        <a:p>
          <a:pPr>
            <a:defRPr sz="1300" baseline="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714FF-D5D9-4475-B552-EDD12C20ED7E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CEAA4-5AEA-489C-BDD4-BB311661881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8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48EABA72-51FB-4697-8A66-9FBA621E87FA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7A96763D-A467-4AF9-86B1-4C5D262FFB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3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763D-A467-4AF9-86B1-4C5D262FFB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7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763D-A467-4AF9-86B1-4C5D262FFB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58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05896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763D-A467-4AF9-86B1-4C5D262FFB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69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05896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763D-A467-4AF9-86B1-4C5D262FFB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69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763D-A467-4AF9-86B1-4C5D262FFB6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87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763D-A467-4AF9-86B1-4C5D262FFB6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30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763D-A467-4AF9-86B1-4C5D262FFB6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1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72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15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1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12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00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82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55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0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4702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906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63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6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916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2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52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3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9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38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412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9AA0-20FE-4443-B3A9-09790095D673}" type="datetimeFigureOut">
              <a:rPr lang="es-CL" smtClean="0"/>
              <a:pPr/>
              <a:t>01-08-2013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0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9AA0-20FE-4443-B3A9-09790095D67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01-08-2013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2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737596" y="6372036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prstClr val="white"/>
                </a:solidFill>
                <a:latin typeface="Century Gothic" pitchFamily="34" charset="0"/>
              </a:rPr>
              <a:t>1 de agosto de 2013</a:t>
            </a:r>
            <a:endParaRPr lang="es-CL" sz="16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9072" y="6033482"/>
            <a:ext cx="488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solidFill>
                  <a:prstClr val="white"/>
                </a:solidFill>
                <a:latin typeface="Century Gothic" pitchFamily="34" charset="0"/>
                <a:ea typeface="Tahoma" pitchFamily="34" charset="0"/>
                <a:cs typeface="Levenim MT" pitchFamily="2" charset="-79"/>
              </a:rPr>
              <a:t>Fernando Coloma</a:t>
            </a:r>
          </a:p>
          <a:p>
            <a:r>
              <a:rPr lang="es-CL" sz="2000" dirty="0" smtClean="0">
                <a:solidFill>
                  <a:prstClr val="white"/>
                </a:solidFill>
                <a:latin typeface="Century Gothic" pitchFamily="34" charset="0"/>
                <a:ea typeface="Tahoma" pitchFamily="34" charset="0"/>
                <a:cs typeface="Levenim MT" pitchFamily="2" charset="-79"/>
              </a:rPr>
              <a:t>Superintendente de Valores y Seguros</a:t>
            </a:r>
            <a:endParaRPr lang="es-CL" sz="1600" dirty="0">
              <a:solidFill>
                <a:prstClr val="white"/>
              </a:solidFill>
              <a:latin typeface="Century Gothic" pitchFamily="34" charset="0"/>
              <a:ea typeface="Tahoma" pitchFamily="34" charset="0"/>
              <a:cs typeface="Levenim MT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778040"/>
            <a:ext cx="46137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000" b="1" dirty="0" smtClean="0">
                <a:solidFill>
                  <a:prstClr val="black"/>
                </a:solidFill>
                <a:latin typeface="Century Gothic" pitchFamily="34" charset="0"/>
              </a:rPr>
              <a:t>Gobiernos Corporativos</a:t>
            </a:r>
          </a:p>
          <a:p>
            <a:r>
              <a:rPr lang="es-CL" sz="3000" b="1" dirty="0" smtClean="0">
                <a:solidFill>
                  <a:prstClr val="black"/>
                </a:solidFill>
                <a:latin typeface="Century Gothic" pitchFamily="34" charset="0"/>
              </a:rPr>
              <a:t>Resultados NCG 341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69900" y="3755935"/>
            <a:ext cx="4838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>
                <a:solidFill>
                  <a:prstClr val="black"/>
                </a:solidFill>
                <a:latin typeface="Century Gothic" pitchFamily="34" charset="0"/>
              </a:rPr>
              <a:t>Jornada Gobierno Corporativo</a:t>
            </a:r>
          </a:p>
          <a:p>
            <a:r>
              <a:rPr lang="es-CL" sz="2400" dirty="0" smtClean="0">
                <a:solidFill>
                  <a:prstClr val="black"/>
                </a:solidFill>
                <a:latin typeface="Century Gothic" pitchFamily="34" charset="0"/>
              </a:rPr>
              <a:t>CGC-UC</a:t>
            </a:r>
            <a:endParaRPr lang="es-CL" sz="24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b="1" dirty="0">
                <a:latin typeface="Century Gothic" pitchFamily="34" charset="0"/>
                <a:cs typeface="Levenim MT" pitchFamily="2" charset="-79"/>
              </a:rPr>
              <a:t>Tabulación </a:t>
            </a:r>
            <a:r>
              <a:rPr lang="es-CL" b="1" dirty="0" smtClean="0">
                <a:latin typeface="Century Gothic" pitchFamily="34" charset="0"/>
                <a:cs typeface="Levenim MT" pitchFamily="2" charset="-79"/>
              </a:rPr>
              <a:t>de primeros resultados (3 y 4)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L" dirty="0"/>
          </a:p>
          <a:p>
            <a:pPr algn="just"/>
            <a:endParaRPr lang="en-US" dirty="0"/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876945"/>
              </p:ext>
            </p:extLst>
          </p:nvPr>
        </p:nvGraphicFramePr>
        <p:xfrm>
          <a:off x="539552" y="1484784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35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418883"/>
              </p:ext>
            </p:extLst>
          </p:nvPr>
        </p:nvGraphicFramePr>
        <p:xfrm>
          <a:off x="899592" y="1268760"/>
          <a:ext cx="77048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323528" y="11663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b="1" smtClean="0">
                <a:latin typeface="Century Gothic" pitchFamily="34" charset="0"/>
                <a:cs typeface="Levenim MT" pitchFamily="2" charset="-79"/>
              </a:rPr>
              <a:t>Tabulación de primeros resultados</a:t>
            </a:r>
            <a:endParaRPr lang="es-CL" b="1" dirty="0">
              <a:latin typeface="Century Gothic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0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121351"/>
              </p:ext>
            </p:extLst>
          </p:nvPr>
        </p:nvGraphicFramePr>
        <p:xfrm>
          <a:off x="539552" y="1340768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98240" y="6228020"/>
            <a:ext cx="671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(*) </a:t>
            </a:r>
            <a:r>
              <a:rPr lang="en-US" sz="1600" dirty="0" err="1" smtClean="0"/>
              <a:t>Empresas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exportan</a:t>
            </a:r>
            <a:r>
              <a:rPr lang="en-US" sz="1600" dirty="0" smtClean="0"/>
              <a:t> </a:t>
            </a:r>
            <a:r>
              <a:rPr lang="en-US" sz="1600" dirty="0" err="1" smtClean="0"/>
              <a:t>bienes</a:t>
            </a:r>
            <a:r>
              <a:rPr lang="en-US" sz="1600" dirty="0" smtClean="0"/>
              <a:t> y/o </a:t>
            </a:r>
            <a:r>
              <a:rPr lang="en-US" sz="1600" dirty="0" err="1" smtClean="0"/>
              <a:t>servicios</a:t>
            </a:r>
            <a:r>
              <a:rPr lang="en-US" sz="1600" dirty="0" smtClean="0"/>
              <a:t>, o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desarrollan</a:t>
            </a:r>
            <a:r>
              <a:rPr lang="en-US" sz="1600" dirty="0" smtClean="0"/>
              <a:t> </a:t>
            </a:r>
            <a:r>
              <a:rPr lang="en-US" sz="1600" dirty="0" err="1" smtClean="0"/>
              <a:t>operaciones</a:t>
            </a:r>
            <a:endParaRPr lang="en-US" sz="1600" dirty="0"/>
          </a:p>
          <a:p>
            <a:r>
              <a:rPr lang="en-US" sz="1600" dirty="0" smtClean="0"/>
              <a:t>en el </a:t>
            </a:r>
            <a:r>
              <a:rPr lang="en-US" sz="1600" dirty="0" err="1" smtClean="0"/>
              <a:t>extranjero</a:t>
            </a:r>
            <a:endParaRPr lang="en-U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915816" y="544522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(*)</a:t>
            </a:r>
            <a:endParaRPr lang="en-US" sz="16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323528" y="11663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b="1" smtClean="0">
                <a:latin typeface="Century Gothic" pitchFamily="34" charset="0"/>
                <a:cs typeface="Levenim MT" pitchFamily="2" charset="-79"/>
              </a:rPr>
              <a:t>Tabulación de primeros resultados</a:t>
            </a:r>
            <a:endParaRPr lang="es-CL" b="1" dirty="0">
              <a:latin typeface="Century Gothic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04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CL" b="1" dirty="0">
                <a:latin typeface="Century Gothic" pitchFamily="34" charset="0"/>
                <a:cs typeface="Levenim MT" pitchFamily="2" charset="-79"/>
              </a:rPr>
              <a:t>Tabulación de primeros resultados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01" y="1412774"/>
            <a:ext cx="7344816" cy="492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6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/>
              <a:t>Dentro de las preguntas con menor adopción se encuentran: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Evaluación del directorio</a:t>
            </a:r>
            <a:endParaRPr lang="es-CL" dirty="0"/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Tiempo mínimo de dedicación</a:t>
            </a:r>
            <a:endParaRPr lang="es-CL" dirty="0"/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Votación remota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Divulgación en tiempo real de la junta</a:t>
            </a:r>
            <a:endParaRPr lang="es-CL" dirty="0"/>
          </a:p>
          <a:p>
            <a:pPr algn="just">
              <a:buClr>
                <a:srgbClr val="1B89B5"/>
              </a:buClr>
              <a:buNone/>
            </a:pPr>
            <a:endParaRPr lang="es-CL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No obstante, muchas empresas han declarado encontrarse en proceso de adopción o análisis de estas prácticas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323528" y="11663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b="1" smtClean="0">
                <a:latin typeface="Century Gothic" pitchFamily="34" charset="0"/>
                <a:cs typeface="Levenim MT" pitchFamily="2" charset="-79"/>
              </a:rPr>
              <a:t>Tabulación de primeros resultados</a:t>
            </a:r>
            <a:endParaRPr lang="es-CL" b="1" dirty="0">
              <a:latin typeface="Century Gothic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31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Como se ha declarado en otras ocasiones, la información emanada de la NCG 341 debe ser analizada en profundidad por inversionistas, académicos, centros de estudio y otros interesados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Gran énfasis se debe poner en las explicaciones entregadas, y se deben considerar características específicas de las empresas para ponderar correctamente la información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323528" y="11663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b="1" smtClean="0">
                <a:latin typeface="Century Gothic" pitchFamily="34" charset="0"/>
                <a:cs typeface="Levenim MT" pitchFamily="2" charset="-79"/>
              </a:rPr>
              <a:t>Tabulación de primeros resultados</a:t>
            </a:r>
            <a:endParaRPr lang="es-CL" b="1" dirty="0">
              <a:latin typeface="Century Gothic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35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b="1" dirty="0" smtClean="0">
                <a:latin typeface="Century Gothic" pitchFamily="34" charset="0"/>
              </a:rPr>
              <a:t>Fiscalización</a:t>
            </a:r>
            <a:endParaRPr lang="es-CL" b="1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/>
              <a:t>La revisión de las respuestas muestra una diversidad aún mayor en el grado de adopción de las prácticas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Además, algunas de las prácticas propuestas en la norma fueron objeto de interpretaciones diversas por parte de las sociedades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7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b="1" dirty="0" smtClean="0">
                <a:latin typeface="Century Gothic" pitchFamily="34" charset="0"/>
              </a:rPr>
              <a:t>Fiscalización</a:t>
            </a:r>
            <a:endParaRPr lang="es-CL" b="1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/>
              <a:t>También se han encontrado algunas deficiencias en las respuestas afirmativas, las que pueden ser categorizadas como: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/>
              <a:t>Falta información</a:t>
            </a:r>
          </a:p>
          <a:p>
            <a:pPr lvl="2" algn="just">
              <a:buClr>
                <a:srgbClr val="1B89B5"/>
              </a:buClr>
              <a:buFont typeface="Wingdings" pitchFamily="2" charset="2"/>
              <a:buChar char="ü"/>
            </a:pPr>
            <a:r>
              <a:rPr lang="es-CL" dirty="0"/>
              <a:t>Respuesta redundante, muy general, poco clara, no se refiere a aspectos claves del principio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/>
              <a:t>De la respuesta no se infiere que la empresa esté adoptando la </a:t>
            </a:r>
            <a:r>
              <a:rPr lang="es-CL" dirty="0" smtClean="0"/>
              <a:t>práctica</a:t>
            </a:r>
            <a:endParaRPr lang="es-CL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dirty="0" smtClean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Estas deficiencias están siendo analizadas por la SVS y  se oficiará a las compañías con el objetivo de que precisen la información contenida en sus respuestas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25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>
                <a:latin typeface="Century Gothic" pitchFamily="34" charset="0"/>
              </a:rPr>
              <a:t>Deficiencias en Respuestas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b="1" dirty="0" smtClean="0"/>
              <a:t>Práctica 2.A.e</a:t>
            </a:r>
            <a:r>
              <a:rPr lang="es-CL" dirty="0" smtClean="0"/>
              <a:t>: </a:t>
            </a:r>
            <a:r>
              <a:rPr lang="es-CL" dirty="0"/>
              <a:t>“El directorio cuenta con un procedimiento formal para analizar y evaluar la suficiencia, oportunidad y pertinencia de las diversas revelaciones que la entidad realiza al mercado, a objeto de mejorar permanentemente la información de la sociedad que se provee al público en general</a:t>
            </a:r>
            <a:r>
              <a:rPr lang="es-CL" dirty="0" smtClean="0"/>
              <a:t>.”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dirty="0" smtClean="0"/>
          </a:p>
          <a:p>
            <a:pPr lvl="1" algn="just">
              <a:buClr>
                <a:srgbClr val="1B89B5"/>
              </a:buClr>
              <a:buFont typeface="Wingdings" pitchFamily="2" charset="2"/>
              <a:buChar char="Ø"/>
            </a:pPr>
            <a:r>
              <a:rPr lang="es-CL" dirty="0"/>
              <a:t>Práctica debe reflejar la existencia de una instancia periódica en la que el directorio revisa sus políticas de </a:t>
            </a:r>
            <a:r>
              <a:rPr lang="es-CL" dirty="0" smtClean="0"/>
              <a:t>información</a:t>
            </a:r>
            <a:endParaRPr lang="es-CL" dirty="0"/>
          </a:p>
          <a:p>
            <a:pPr lvl="1" algn="just">
              <a:buClr>
                <a:srgbClr val="1B89B5"/>
              </a:buClr>
              <a:buFont typeface="Wingdings" pitchFamily="2" charset="2"/>
              <a:buChar char="Ø"/>
            </a:pPr>
            <a:r>
              <a:rPr lang="es-CL" dirty="0"/>
              <a:t>Práctica indelegable</a:t>
            </a:r>
          </a:p>
        </p:txBody>
      </p:sp>
    </p:spTree>
    <p:extLst>
      <p:ext uri="{BB962C8B-B14F-4D97-AF65-F5344CB8AC3E}">
        <p14:creationId xmlns:p14="http://schemas.microsoft.com/office/powerpoint/2010/main" val="26092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>
                <a:latin typeface="Century Gothic" pitchFamily="34" charset="0"/>
              </a:rPr>
              <a:t>Deficiencias en Respuestas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b="1" dirty="0" smtClean="0"/>
              <a:t>Práctica 3.A.b</a:t>
            </a:r>
            <a:r>
              <a:rPr lang="es-CL" dirty="0" smtClean="0"/>
              <a:t>: </a:t>
            </a:r>
            <a:r>
              <a:rPr lang="es-CL" dirty="0"/>
              <a:t>“El directorio ha establecido directrices y procedimientos formales tendientes a prevenir que las políticas de compensación e indemnización de los gerentes y ejecutivos principales, generen incentivos a que dichos ejecutivos expongan a la sociedad a riesgos que no estén acorde a las políticas definidas sobre la materia o a la comisión de eventuales ilícitos</a:t>
            </a:r>
            <a:r>
              <a:rPr lang="es-CL" dirty="0" smtClean="0"/>
              <a:t>.”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Ø"/>
            </a:pPr>
            <a:endParaRPr lang="es-CL" dirty="0" smtClean="0"/>
          </a:p>
          <a:p>
            <a:pPr lvl="1" algn="just">
              <a:buClr>
                <a:srgbClr val="1B89B5"/>
              </a:buClr>
              <a:buFont typeface="Wingdings" pitchFamily="2" charset="2"/>
              <a:buChar char="Ø"/>
            </a:pPr>
            <a:r>
              <a:rPr lang="es-CL" dirty="0"/>
              <a:t>E</a:t>
            </a:r>
            <a:r>
              <a:rPr lang="es-CL" dirty="0" smtClean="0"/>
              <a:t>lementos </a:t>
            </a:r>
            <a:r>
              <a:rPr lang="es-CL" dirty="0"/>
              <a:t>relevantes </a:t>
            </a:r>
            <a:r>
              <a:rPr lang="es-CL" dirty="0" smtClean="0"/>
              <a:t>son que </a:t>
            </a:r>
            <a:r>
              <a:rPr lang="es-CL" dirty="0"/>
              <a:t>el directorio haya establecido el procedimiento y se explique cómo el procedimiento evita que se generen estos </a:t>
            </a:r>
            <a:r>
              <a:rPr lang="es-CL" dirty="0" smtClean="0"/>
              <a:t>riesgos</a:t>
            </a:r>
            <a:endParaRPr lang="es-CL" dirty="0"/>
          </a:p>
          <a:p>
            <a:pPr lvl="1" algn="just">
              <a:buClr>
                <a:srgbClr val="1B89B5"/>
              </a:buClr>
              <a:buFont typeface="Wingdings" pitchFamily="2" charset="2"/>
              <a:buChar char="Ø"/>
            </a:pPr>
            <a:r>
              <a:rPr lang="es-CL" dirty="0"/>
              <a:t>No basta con describir la política de </a:t>
            </a:r>
            <a:r>
              <a:rPr lang="es-CL" dirty="0" smtClean="0"/>
              <a:t>compensaciones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219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L" b="1" dirty="0">
                <a:latin typeface="Century Gothic" pitchFamily="34" charset="0"/>
                <a:cs typeface="Levenim MT" pitchFamily="2" charset="-79"/>
              </a:rPr>
              <a:t>Contexto</a:t>
            </a:r>
            <a:endParaRPr lang="es-CL" b="1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sz="4800" dirty="0" smtClean="0"/>
              <a:t>La NCG 341 nació del </a:t>
            </a:r>
            <a:r>
              <a:rPr lang="es-CL" sz="4800" dirty="0"/>
              <a:t>diagnóstico </a:t>
            </a:r>
            <a:r>
              <a:rPr lang="es-CL" sz="4800" dirty="0" smtClean="0"/>
              <a:t>de  </a:t>
            </a:r>
            <a:r>
              <a:rPr lang="es-CL" sz="4800" dirty="0"/>
              <a:t>que había una clara necesidad por avanzar en materia de </a:t>
            </a:r>
            <a:r>
              <a:rPr lang="es-CL" sz="4800" dirty="0" smtClean="0"/>
              <a:t>GC, tanto desde la perspectiva de las buenas prácticas como de la información</a:t>
            </a:r>
            <a:endParaRPr lang="es-CL" sz="4800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sz="4800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sz="4800" dirty="0"/>
              <a:t>Iniciativas anteriores no </a:t>
            </a:r>
            <a:r>
              <a:rPr lang="es-CL" sz="4800" dirty="0" smtClean="0"/>
              <a:t>arribaron a puerto, </a:t>
            </a:r>
            <a:r>
              <a:rPr lang="es-CL" sz="4800" dirty="0"/>
              <a:t>probablemente por problemas de </a:t>
            </a:r>
            <a:r>
              <a:rPr lang="es-CL" sz="4800" dirty="0" smtClean="0"/>
              <a:t>coordinación </a:t>
            </a:r>
            <a:r>
              <a:rPr lang="es-CL" sz="4800" dirty="0"/>
              <a:t>y falta de sentido de urgencia</a:t>
            </a:r>
          </a:p>
        </p:txBody>
      </p:sp>
    </p:spTree>
    <p:extLst>
      <p:ext uri="{BB962C8B-B14F-4D97-AF65-F5344CB8AC3E}">
        <p14:creationId xmlns:p14="http://schemas.microsoft.com/office/powerpoint/2010/main" val="17261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 smtClean="0">
                <a:latin typeface="Century Gothic" pitchFamily="34" charset="0"/>
              </a:rPr>
              <a:t>Impacto de la NCG 341</a:t>
            </a:r>
            <a:endParaRPr lang="es-CL" b="1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La norma promueve la entrega de información relevante al mercado sobre el gobierno corporativo de las sociedades anónimas abiertas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dirty="0" smtClean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La norma ha propiciado la evaluación de la situación actual de las compañías, y en muchos casos ha impulsado la adopción e implementación de las prácticas aludidas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/>
              <a:t>S</a:t>
            </a:r>
            <a:r>
              <a:rPr lang="es-CL" dirty="0" smtClean="0"/>
              <a:t>e ha fortalecido el espacio para que se difundan </a:t>
            </a:r>
            <a:r>
              <a:rPr lang="es-CL" dirty="0"/>
              <a:t>é</a:t>
            </a:r>
            <a:r>
              <a:rPr lang="es-CL" dirty="0" smtClean="0"/>
              <a:t>stas y otras prácticas, y se discutan futuras mejoras al gobierno corporativo de las sociedades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687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>
                <a:latin typeface="Century Gothic" pitchFamily="34" charset="0"/>
              </a:rPr>
              <a:t>Desafíos de GC en Chile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/>
              <a:t>La NCG 341 </a:t>
            </a:r>
            <a:r>
              <a:rPr lang="es-CL" dirty="0" smtClean="0"/>
              <a:t>es un punto de partida en lo que se refiere a la difusión de buenas prácticas, y ha contribuido a poner el tema en el centro del debate sobre gobiernos corporativos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dirty="0" smtClean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Sin embargo, son mucho más amplios los desafíos que actualmente enfrenta el GC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/>
              <a:t>Creciente exposición de las decisiones corporativas a los distintos </a:t>
            </a:r>
            <a:r>
              <a:rPr lang="es-CL" i="1" dirty="0" err="1"/>
              <a:t>stakeholders</a:t>
            </a:r>
            <a:r>
              <a:rPr lang="es-CL" dirty="0"/>
              <a:t>, debido al desarrollo de tecnologías de información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Preocupación renovada por mejorar la ética en los negocios. Políticas de trato “</a:t>
            </a:r>
            <a:r>
              <a:rPr lang="es-CL" dirty="0" err="1" smtClean="0"/>
              <a:t>fair</a:t>
            </a:r>
            <a:r>
              <a:rPr lang="es-CL" dirty="0" smtClean="0"/>
              <a:t>”, tanto con clientes, como proveedores, empleados, etc.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MX" dirty="0" smtClean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MX" dirty="0" smtClean="0"/>
              <a:t>Más allá del mérito en sí mismo de asumir estos desafíos, no avanzar en estas materias incrementa el costo </a:t>
            </a:r>
            <a:r>
              <a:rPr lang="es-MX" dirty="0" err="1" smtClean="0"/>
              <a:t>reputacional</a:t>
            </a:r>
            <a:r>
              <a:rPr lang="es-MX" dirty="0" smtClean="0"/>
              <a:t> al que se ve enfrentada la empresa</a:t>
            </a:r>
            <a:endParaRPr lang="es-CL" dirty="0" smtClean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MX" dirty="0" smtClean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MX" dirty="0" smtClean="0"/>
              <a:t>No obstante, el gran desafío es que las buenas prácticas permeen la cultura organizacional de las compañías</a:t>
            </a:r>
            <a:endParaRPr lang="es-CL" dirty="0"/>
          </a:p>
          <a:p>
            <a:pPr algn="just">
              <a:buClr>
                <a:srgbClr val="1B89B5"/>
              </a:buClr>
              <a:buFont typeface="Wingdings" pitchFamily="2" charset="2"/>
              <a:buChar char="§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64980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737596" y="6372036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prstClr val="white"/>
                </a:solidFill>
                <a:latin typeface="Century Gothic" pitchFamily="34" charset="0"/>
              </a:rPr>
              <a:t>1 de agosto de 2013</a:t>
            </a:r>
            <a:endParaRPr lang="es-CL" sz="16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9072" y="6033482"/>
            <a:ext cx="488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solidFill>
                  <a:prstClr val="white"/>
                </a:solidFill>
                <a:latin typeface="Century Gothic" pitchFamily="34" charset="0"/>
                <a:ea typeface="Tahoma" pitchFamily="34" charset="0"/>
                <a:cs typeface="Levenim MT" pitchFamily="2" charset="-79"/>
              </a:rPr>
              <a:t>Fernando Coloma</a:t>
            </a:r>
          </a:p>
          <a:p>
            <a:r>
              <a:rPr lang="es-CL" sz="2000" dirty="0" smtClean="0">
                <a:solidFill>
                  <a:prstClr val="white"/>
                </a:solidFill>
                <a:latin typeface="Century Gothic" pitchFamily="34" charset="0"/>
                <a:ea typeface="Tahoma" pitchFamily="34" charset="0"/>
                <a:cs typeface="Levenim MT" pitchFamily="2" charset="-79"/>
              </a:rPr>
              <a:t>Superintendente de Valores y Seguros</a:t>
            </a:r>
            <a:endParaRPr lang="es-CL" sz="1600" dirty="0">
              <a:solidFill>
                <a:prstClr val="white"/>
              </a:solidFill>
              <a:latin typeface="Century Gothic" pitchFamily="34" charset="0"/>
              <a:ea typeface="Tahoma" pitchFamily="34" charset="0"/>
              <a:cs typeface="Levenim MT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778040"/>
            <a:ext cx="46137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000" b="1" dirty="0" smtClean="0">
                <a:solidFill>
                  <a:prstClr val="black"/>
                </a:solidFill>
                <a:latin typeface="Century Gothic" pitchFamily="34" charset="0"/>
              </a:rPr>
              <a:t>Gobiernos Corporativos</a:t>
            </a:r>
          </a:p>
          <a:p>
            <a:r>
              <a:rPr lang="es-CL" sz="3000" b="1" dirty="0" smtClean="0">
                <a:solidFill>
                  <a:prstClr val="black"/>
                </a:solidFill>
                <a:latin typeface="Century Gothic" pitchFamily="34" charset="0"/>
              </a:rPr>
              <a:t>Resultados NCG 341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69900" y="3755935"/>
            <a:ext cx="4838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>
                <a:solidFill>
                  <a:prstClr val="black"/>
                </a:solidFill>
                <a:latin typeface="Century Gothic" pitchFamily="34" charset="0"/>
              </a:rPr>
              <a:t>Jornada Gobierno Corporativo</a:t>
            </a:r>
          </a:p>
          <a:p>
            <a:r>
              <a:rPr lang="es-CL" sz="2400" dirty="0" smtClean="0">
                <a:solidFill>
                  <a:prstClr val="black"/>
                </a:solidFill>
                <a:latin typeface="Century Gothic" pitchFamily="34" charset="0"/>
              </a:rPr>
              <a:t>CGC-UC</a:t>
            </a:r>
            <a:endParaRPr lang="es-CL" sz="24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143000"/>
          </a:xfrm>
        </p:spPr>
        <p:txBody>
          <a:bodyPr>
            <a:noAutofit/>
          </a:bodyPr>
          <a:lstStyle/>
          <a:p>
            <a:pPr algn="l"/>
            <a:r>
              <a:rPr lang="es-CL" sz="4000" b="1" dirty="0" smtClean="0">
                <a:latin typeface="Century Gothic" pitchFamily="34" charset="0"/>
                <a:cs typeface="Levenim MT" pitchFamily="2" charset="-79"/>
              </a:rPr>
              <a:t>Buenas prácticas y autorregulación</a:t>
            </a:r>
            <a:endParaRPr lang="es-CL" sz="4000" b="1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sz="4800" dirty="0"/>
              <a:t>Entrega a las sociedades la flexibilidad necesaria para que puedan adaptarse de acuerdo a su realidad particular, guiándose por el espíritu de la regulación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sz="4800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sz="4800" dirty="0"/>
              <a:t>Insta a las sociedades a involucrarse con las mejores prácticas y cuestionar las suyas internas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sz="4800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sz="4800" dirty="0"/>
              <a:t>La generación de buenas prácticas es un proceso dinámico, difícilmente capturable por un conjunto de </a:t>
            </a:r>
            <a:r>
              <a:rPr lang="es-CL" sz="4800" dirty="0" smtClean="0"/>
              <a:t>requerimientos </a:t>
            </a:r>
            <a:r>
              <a:rPr lang="es-CL" sz="4800" dirty="0"/>
              <a:t>legales establecidos de antemano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CL" sz="4800" dirty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sz="4800" dirty="0"/>
              <a:t>La adopción de buenas prácticas de manera voluntaria es un instrumento eficaz para permear la cultura de las sociedades</a:t>
            </a:r>
          </a:p>
        </p:txBody>
      </p:sp>
    </p:spTree>
    <p:extLst>
      <p:ext uri="{BB962C8B-B14F-4D97-AF65-F5344CB8AC3E}">
        <p14:creationId xmlns:p14="http://schemas.microsoft.com/office/powerpoint/2010/main" val="5265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L" b="1" dirty="0" smtClean="0">
                <a:latin typeface="Century Gothic" pitchFamily="34" charset="0"/>
                <a:cs typeface="Levenim MT" pitchFamily="2" charset="-79"/>
              </a:rPr>
              <a:t>NCG 341</a:t>
            </a:r>
            <a:endParaRPr lang="es-CL" b="1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sz="4800" dirty="0"/>
              <a:t>En noviembre de 2012 se emitió la NCG 341, </a:t>
            </a:r>
            <a:r>
              <a:rPr lang="es-CL" sz="4800" dirty="0" smtClean="0"/>
              <a:t>que establece normas para la difusión de información respecto de los estándares de gobierno corporativo adoptados por las sociedades anónimas abiertas</a:t>
            </a:r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endParaRPr lang="es-MX" sz="4800" dirty="0" smtClean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MX" sz="4800" dirty="0" smtClean="0"/>
              <a:t>Esta norma incentiva a las compañías a adoptar </a:t>
            </a:r>
            <a:r>
              <a:rPr lang="es-MX" sz="4800" dirty="0"/>
              <a:t>é</a:t>
            </a:r>
            <a:r>
              <a:rPr lang="es-MX" sz="4800" dirty="0" smtClean="0"/>
              <a:t>stas y otras prácticas de gobierno corporativo</a:t>
            </a:r>
            <a:endParaRPr lang="es-CL" sz="4800" dirty="0" smtClean="0"/>
          </a:p>
          <a:p>
            <a:pPr marL="0" indent="0" algn="just">
              <a:buClr>
                <a:srgbClr val="1B89B5"/>
              </a:buClr>
              <a:buNone/>
            </a:pPr>
            <a:endParaRPr lang="es-CL" sz="4800" dirty="0" smtClean="0"/>
          </a:p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sz="4800" dirty="0"/>
              <a:t>El 30 de junio de 2013 se cumplió el plazo que tenían dichas sociedades para enviar esta información a la SVS, publicarla en su página </a:t>
            </a:r>
            <a:r>
              <a:rPr lang="es-CL" sz="4800" dirty="0" smtClean="0"/>
              <a:t>web </a:t>
            </a:r>
            <a:r>
              <a:rPr lang="es-CL" sz="4800" dirty="0"/>
              <a:t>y remitirla a las bolsas de </a:t>
            </a:r>
            <a:r>
              <a:rPr lang="es-CL" sz="4800" dirty="0" smtClean="0"/>
              <a:t>valores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39833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L" b="1" dirty="0">
                <a:latin typeface="Century Gothic" pitchFamily="34" charset="0"/>
                <a:cs typeface="Levenim MT" pitchFamily="2" charset="-79"/>
              </a:rPr>
              <a:t>Cumplimiento normativo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/>
              <a:t>El análisis inicial de las respuestas revela la siguiente información: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Ø"/>
            </a:pPr>
            <a:endParaRPr lang="es-CL" dirty="0" smtClean="0"/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Universo </a:t>
            </a:r>
            <a:r>
              <a:rPr lang="es-CL" dirty="0"/>
              <a:t>de Sociedades</a:t>
            </a:r>
            <a:r>
              <a:rPr lang="es-CL" dirty="0" smtClean="0"/>
              <a:t>: 242</a:t>
            </a:r>
            <a:endParaRPr lang="es-CL" dirty="0"/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/>
              <a:t>Sociedades que responden </a:t>
            </a:r>
            <a:r>
              <a:rPr lang="es-CL" dirty="0" smtClean="0"/>
              <a:t>completamente y dentro </a:t>
            </a:r>
            <a:r>
              <a:rPr lang="es-CL" dirty="0"/>
              <a:t>de plazo</a:t>
            </a:r>
            <a:r>
              <a:rPr lang="es-CL" dirty="0" smtClean="0"/>
              <a:t>: 148</a:t>
            </a:r>
            <a:endParaRPr lang="es-CL" dirty="0"/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/>
              <a:t>Sociedades que responden completamente </a:t>
            </a:r>
            <a:r>
              <a:rPr lang="es-CL" dirty="0" smtClean="0"/>
              <a:t>pero fuera </a:t>
            </a:r>
            <a:r>
              <a:rPr lang="es-CL" dirty="0"/>
              <a:t>de plazo</a:t>
            </a:r>
            <a:r>
              <a:rPr lang="es-CL" dirty="0" smtClean="0"/>
              <a:t>: 24</a:t>
            </a:r>
            <a:endParaRPr lang="es-CL" dirty="0"/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Sociedades con formularios incompletos: 28</a:t>
            </a:r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Sociedades que no responden: 20</a:t>
            </a:r>
            <a:endParaRPr lang="es-CL" dirty="0"/>
          </a:p>
          <a:p>
            <a:pPr lvl="1" algn="just">
              <a:buClr>
                <a:srgbClr val="1B89B5"/>
              </a:buClr>
              <a:buFont typeface="Wingdings" pitchFamily="2" charset="2"/>
              <a:buChar char="§"/>
            </a:pPr>
            <a:r>
              <a:rPr lang="es-CL" dirty="0" smtClean="0"/>
              <a:t>Sociedades en situación especial: 22</a:t>
            </a:r>
          </a:p>
          <a:p>
            <a:pPr lvl="2" algn="just">
              <a:buClr>
                <a:srgbClr val="1B89B5"/>
              </a:buClr>
              <a:buFont typeface="Wingdings" pitchFamily="2" charset="2"/>
              <a:buChar char="Ø"/>
            </a:pPr>
            <a:r>
              <a:rPr lang="es-CL" dirty="0" smtClean="0"/>
              <a:t>En liquidación o inactiva</a:t>
            </a:r>
            <a:endParaRPr lang="es-CL" dirty="0"/>
          </a:p>
        </p:txBody>
      </p:sp>
      <p:sp>
        <p:nvSpPr>
          <p:cNvPr id="2" name="1 CuadroTexto"/>
          <p:cNvSpPr txBox="1"/>
          <p:nvPr/>
        </p:nvSpPr>
        <p:spPr>
          <a:xfrm>
            <a:off x="762739" y="6309320"/>
            <a:ext cx="301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Cálculos</a:t>
            </a:r>
            <a:r>
              <a:rPr lang="en-US" dirty="0" smtClean="0"/>
              <a:t> al 19 de </a:t>
            </a:r>
            <a:r>
              <a:rPr lang="en-US" dirty="0" err="1" smtClean="0"/>
              <a:t>julio</a:t>
            </a:r>
            <a:r>
              <a:rPr lang="en-US" dirty="0" smtClean="0"/>
              <a:t> de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1B89B5"/>
              </a:buClr>
              <a:buFont typeface="Wingdings" pitchFamily="2" charset="2"/>
              <a:buChar char="q"/>
            </a:pPr>
            <a:r>
              <a:rPr lang="es-CL" dirty="0" smtClean="0"/>
              <a:t>Una primera mirada a esta nueva información muestra una </a:t>
            </a:r>
            <a:r>
              <a:rPr lang="es-CL" dirty="0"/>
              <a:t>gran diversidad en la adopción de las </a:t>
            </a:r>
            <a:r>
              <a:rPr lang="es-CL" dirty="0" smtClean="0"/>
              <a:t>prácticas, y la heterogeneidad de las sociedades involucradas</a:t>
            </a:r>
            <a:endParaRPr lang="es-CL" dirty="0"/>
          </a:p>
          <a:p>
            <a:pPr algn="just"/>
            <a:endParaRPr lang="es-CL" dirty="0"/>
          </a:p>
          <a:p>
            <a:pPr algn="just"/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323528" y="11663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b="1" smtClean="0">
                <a:latin typeface="Century Gothic" pitchFamily="34" charset="0"/>
                <a:cs typeface="Levenim MT" pitchFamily="2" charset="-79"/>
              </a:rPr>
              <a:t>Tabulación de primeros resultados</a:t>
            </a:r>
            <a:endParaRPr lang="es-CL" b="1" dirty="0">
              <a:latin typeface="Century Gothic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161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L" dirty="0"/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886718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323528" y="11663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b="1" smtClean="0">
                <a:latin typeface="Century Gothic" pitchFamily="34" charset="0"/>
                <a:cs typeface="Levenim MT" pitchFamily="2" charset="-79"/>
              </a:rPr>
              <a:t>Tabulación de primeros resultados</a:t>
            </a:r>
            <a:endParaRPr lang="es-CL" b="1" dirty="0">
              <a:latin typeface="Century Gothic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42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b="1" dirty="0">
                <a:latin typeface="Century Gothic" pitchFamily="34" charset="0"/>
                <a:cs typeface="Levenim MT" pitchFamily="2" charset="-79"/>
              </a:rPr>
              <a:t>Tabulación </a:t>
            </a:r>
            <a:r>
              <a:rPr lang="es-CL" b="1" dirty="0" smtClean="0">
                <a:latin typeface="Century Gothic" pitchFamily="34" charset="0"/>
                <a:cs typeface="Levenim MT" pitchFamily="2" charset="-79"/>
              </a:rPr>
              <a:t>de primeros resultados (1)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L" dirty="0"/>
          </a:p>
          <a:p>
            <a:pPr algn="just"/>
            <a:endParaRPr lang="en-US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651839"/>
              </p:ext>
            </p:extLst>
          </p:nvPr>
        </p:nvGraphicFramePr>
        <p:xfrm>
          <a:off x="683568" y="1340768"/>
          <a:ext cx="79928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53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b="1" dirty="0">
                <a:latin typeface="Century Gothic" pitchFamily="34" charset="0"/>
                <a:cs typeface="Levenim MT" pitchFamily="2" charset="-79"/>
              </a:rPr>
              <a:t>Tabulación de </a:t>
            </a:r>
            <a:r>
              <a:rPr lang="es-CL" b="1" dirty="0" smtClean="0">
                <a:latin typeface="Century Gothic" pitchFamily="34" charset="0"/>
                <a:cs typeface="Levenim MT" pitchFamily="2" charset="-79"/>
              </a:rPr>
              <a:t>primeros resultados (2)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L" dirty="0"/>
          </a:p>
          <a:p>
            <a:pPr algn="just"/>
            <a:endParaRPr lang="en-US" dirty="0"/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765122"/>
              </p:ext>
            </p:extLst>
          </p:nvPr>
        </p:nvGraphicFramePr>
        <p:xfrm>
          <a:off x="467544" y="1412776"/>
          <a:ext cx="80648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9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</TotalTime>
  <Words>1027</Words>
  <Application>Microsoft Office PowerPoint</Application>
  <PresentationFormat>Presentación en pantalla (4:3)</PresentationFormat>
  <Paragraphs>111</Paragraphs>
  <Slides>22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Tema de Office</vt:lpstr>
      <vt:lpstr>1_Tema de Office</vt:lpstr>
      <vt:lpstr>Presentación de PowerPoint</vt:lpstr>
      <vt:lpstr>Contexto</vt:lpstr>
      <vt:lpstr>Buenas prácticas y autorregulación</vt:lpstr>
      <vt:lpstr>NCG 341</vt:lpstr>
      <vt:lpstr>Cumplimiento normativo</vt:lpstr>
      <vt:lpstr>Presentación de PowerPoint</vt:lpstr>
      <vt:lpstr>Presentación de PowerPoint</vt:lpstr>
      <vt:lpstr>Tabulación de primeros resultados (1)</vt:lpstr>
      <vt:lpstr>Tabulación de primeros resultados (2)</vt:lpstr>
      <vt:lpstr>Tabulación de primeros resultados (3 y 4)</vt:lpstr>
      <vt:lpstr>Presentación de PowerPoint</vt:lpstr>
      <vt:lpstr>Presentación de PowerPoint</vt:lpstr>
      <vt:lpstr>Tabulación de primeros resultados</vt:lpstr>
      <vt:lpstr>Presentación de PowerPoint</vt:lpstr>
      <vt:lpstr>Presentación de PowerPoint</vt:lpstr>
      <vt:lpstr>Fiscalización</vt:lpstr>
      <vt:lpstr>Fiscalización</vt:lpstr>
      <vt:lpstr>Deficiencias en Respuestas</vt:lpstr>
      <vt:lpstr>Deficiencias en Respuestas</vt:lpstr>
      <vt:lpstr>Impacto de la NCG 341</vt:lpstr>
      <vt:lpstr>Desafíos de GC en Chile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Rodríguez Rodríguez Roxana Graciela</dc:creator>
  <cp:lastModifiedBy>Pezoa Flores Vanessa Olivia</cp:lastModifiedBy>
  <cp:revision>226</cp:revision>
  <cp:lastPrinted>2013-07-30T18:52:03Z</cp:lastPrinted>
  <dcterms:created xsi:type="dcterms:W3CDTF">2013-03-27T12:46:05Z</dcterms:created>
  <dcterms:modified xsi:type="dcterms:W3CDTF">2013-08-01T19:09:40Z</dcterms:modified>
</cp:coreProperties>
</file>